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7EEC0-4D62-4E08-A7C0-D6A51C4275D8}" type="datetimeFigureOut">
              <a:rPr lang="en-US" smtClean="0"/>
              <a:pPr/>
              <a:t>5/2/2011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75CDA-2BEA-4515-9D72-FC5329BA4F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7EEC0-4D62-4E08-A7C0-D6A51C4275D8}" type="datetimeFigureOut">
              <a:rPr lang="en-US" smtClean="0"/>
              <a:pPr/>
              <a:t>5/2/2011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75CDA-2BEA-4515-9D72-FC5329BA4F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7EEC0-4D62-4E08-A7C0-D6A51C4275D8}" type="datetimeFigureOut">
              <a:rPr lang="en-US" smtClean="0"/>
              <a:pPr/>
              <a:t>5/2/2011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75CDA-2BEA-4515-9D72-FC5329BA4F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7EEC0-4D62-4E08-A7C0-D6A51C4275D8}" type="datetimeFigureOut">
              <a:rPr lang="en-US" smtClean="0"/>
              <a:pPr/>
              <a:t>5/2/2011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75CDA-2BEA-4515-9D72-FC5329BA4F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7EEC0-4D62-4E08-A7C0-D6A51C4275D8}" type="datetimeFigureOut">
              <a:rPr lang="en-US" smtClean="0"/>
              <a:pPr/>
              <a:t>5/2/2011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75CDA-2BEA-4515-9D72-FC5329BA4F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7EEC0-4D62-4E08-A7C0-D6A51C4275D8}" type="datetimeFigureOut">
              <a:rPr lang="en-US" smtClean="0"/>
              <a:pPr/>
              <a:t>5/2/2011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75CDA-2BEA-4515-9D72-FC5329BA4F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7EEC0-4D62-4E08-A7C0-D6A51C4275D8}" type="datetimeFigureOut">
              <a:rPr lang="en-US" smtClean="0"/>
              <a:pPr/>
              <a:t>5/2/2011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75CDA-2BEA-4515-9D72-FC5329BA4F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7EEC0-4D62-4E08-A7C0-D6A51C4275D8}" type="datetimeFigureOut">
              <a:rPr lang="en-US" smtClean="0"/>
              <a:pPr/>
              <a:t>5/2/2011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75CDA-2BEA-4515-9D72-FC5329BA4F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7EEC0-4D62-4E08-A7C0-D6A51C4275D8}" type="datetimeFigureOut">
              <a:rPr lang="en-US" smtClean="0"/>
              <a:pPr/>
              <a:t>5/2/2011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75CDA-2BEA-4515-9D72-FC5329BA4F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7EEC0-4D62-4E08-A7C0-D6A51C4275D8}" type="datetimeFigureOut">
              <a:rPr lang="en-US" smtClean="0"/>
              <a:pPr/>
              <a:t>5/2/2011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75CDA-2BEA-4515-9D72-FC5329BA4F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83F7EEC0-4D62-4E08-A7C0-D6A51C4275D8}" type="datetimeFigureOut">
              <a:rPr lang="en-US" smtClean="0"/>
              <a:pPr/>
              <a:t>5/2/2011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6575CDA-2BEA-4515-9D72-FC5329BA4F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3F7EEC0-4D62-4E08-A7C0-D6A51C4275D8}" type="datetimeFigureOut">
              <a:rPr lang="en-US" smtClean="0"/>
              <a:pPr/>
              <a:t>5/2/2011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6575CDA-2BEA-4515-9D72-FC5329BA4F3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Collection 3- Being There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8</a:t>
            </a:r>
            <a:r>
              <a:rPr lang="en-US" baseline="30000" dirty="0" smtClean="0"/>
              <a:t>th</a:t>
            </a:r>
            <a:r>
              <a:rPr lang="en-US" dirty="0" smtClean="0"/>
              <a:t> Communication Arts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you 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1053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“There will Come Soft Rains” by Ray Bradbury</a:t>
            </a:r>
          </a:p>
          <a:p>
            <a:r>
              <a:rPr lang="en-US" dirty="0" smtClean="0"/>
              <a:t>About the Author</a:t>
            </a:r>
          </a:p>
          <a:p>
            <a:pPr lvl="1"/>
            <a:r>
              <a:rPr lang="en-US" dirty="0" smtClean="0"/>
              <a:t>Wrote his first short stories at a very young age; many of this writings express his belief that advances in science and technology</a:t>
            </a:r>
          </a:p>
          <a:p>
            <a:r>
              <a:rPr lang="en-US" dirty="0" smtClean="0"/>
              <a:t>Literary &amp; Reading Skills</a:t>
            </a:r>
          </a:p>
          <a:p>
            <a:pPr lvl="1"/>
            <a:r>
              <a:rPr lang="en-US" dirty="0" smtClean="0"/>
              <a:t>Analyze the role of setting; analyze chronological order</a:t>
            </a:r>
          </a:p>
          <a:p>
            <a:r>
              <a:rPr lang="en-US" dirty="0" smtClean="0"/>
              <a:t>Literary Focus- Setting as a character</a:t>
            </a:r>
          </a:p>
          <a:p>
            <a:pPr lvl="1"/>
            <a:r>
              <a:rPr lang="en-US" dirty="0" smtClean="0"/>
              <a:t>In this story, the setting becomes a character in the story and plays an important role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you read,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Reading Skills Focus- Text Structures: Chronology</a:t>
            </a:r>
          </a:p>
          <a:p>
            <a:pPr lvl="1"/>
            <a:r>
              <a:rPr lang="en-US" dirty="0" smtClean="0"/>
              <a:t>Chronology- the time order; what happens first, second and so forth</a:t>
            </a:r>
          </a:p>
          <a:p>
            <a:pPr lvl="1"/>
            <a:r>
              <a:rPr lang="en-US" dirty="0" smtClean="0"/>
              <a:t>Chronological Order- when a story is written in the time sequence in which they occur</a:t>
            </a:r>
          </a:p>
          <a:p>
            <a:pPr lvl="1"/>
            <a:r>
              <a:rPr lang="en-US" dirty="0" smtClean="0"/>
              <a:t>As you read this story, keep track of what happens hour by hour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Paranoia- mental disorder that causes people to feel unreasonable distrust and suspicion</a:t>
            </a:r>
          </a:p>
          <a:p>
            <a:r>
              <a:rPr lang="en-US" dirty="0" smtClean="0"/>
              <a:t>Cavorting- leaping about</a:t>
            </a:r>
          </a:p>
          <a:p>
            <a:r>
              <a:rPr lang="en-US" dirty="0" smtClean="0"/>
              <a:t>Tremulous- trembling</a:t>
            </a:r>
          </a:p>
          <a:p>
            <a:r>
              <a:rPr lang="en-US" dirty="0" smtClean="0"/>
              <a:t>Oblivious- unaware</a:t>
            </a:r>
          </a:p>
          <a:p>
            <a:r>
              <a:rPr lang="en-US" dirty="0" smtClean="0"/>
              <a:t>Sublime- majestic; grand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Vocabulary Development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baby goats were </a:t>
            </a:r>
            <a:r>
              <a:rPr lang="en-US" u="sng" dirty="0" smtClean="0"/>
              <a:t>prancing</a:t>
            </a:r>
            <a:r>
              <a:rPr lang="en-US" dirty="0" smtClean="0"/>
              <a:t> in the pasture.</a:t>
            </a:r>
          </a:p>
          <a:p>
            <a:r>
              <a:rPr lang="en-US" dirty="0" smtClean="0"/>
              <a:t>When Tom is watching a basketball game on TV, he is </a:t>
            </a:r>
            <a:r>
              <a:rPr lang="en-US" u="sng" dirty="0" smtClean="0"/>
              <a:t>not aware </a:t>
            </a:r>
            <a:r>
              <a:rPr lang="en-US" dirty="0" smtClean="0"/>
              <a:t>of anything else.</a:t>
            </a:r>
          </a:p>
          <a:p>
            <a:r>
              <a:rPr lang="en-US" dirty="0" smtClean="0"/>
              <a:t>Because of a man’s </a:t>
            </a:r>
            <a:r>
              <a:rPr lang="en-US" u="sng" dirty="0" smtClean="0"/>
              <a:t>unreasonable suspicions</a:t>
            </a:r>
            <a:r>
              <a:rPr lang="en-US" dirty="0" smtClean="0"/>
              <a:t>, he felt safe only at home.</a:t>
            </a:r>
          </a:p>
          <a:p>
            <a:r>
              <a:rPr lang="en-US" dirty="0" smtClean="0"/>
              <a:t>Visitors long remember the </a:t>
            </a:r>
            <a:r>
              <a:rPr lang="en-US" u="sng" dirty="0" smtClean="0"/>
              <a:t>majestic</a:t>
            </a:r>
            <a:r>
              <a:rPr lang="en-US" dirty="0" smtClean="0"/>
              <a:t> mountains.</a:t>
            </a:r>
          </a:p>
          <a:p>
            <a:r>
              <a:rPr lang="en-US" dirty="0" smtClean="0"/>
              <a:t>Her hands were </a:t>
            </a:r>
            <a:r>
              <a:rPr lang="en-US" u="sng" dirty="0" smtClean="0"/>
              <a:t>shaking</a:t>
            </a:r>
            <a:r>
              <a:rPr lang="en-US" dirty="0" smtClean="0"/>
              <a:t> while she waited for the curtain to rise.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“There Will Come Soft Rains” pgs. 267-271</a:t>
            </a:r>
          </a:p>
          <a:p>
            <a:r>
              <a:rPr lang="en-US" dirty="0" smtClean="0"/>
              <a:t>As you read, complete worksheets</a:t>
            </a:r>
          </a:p>
          <a:p>
            <a:r>
              <a:rPr lang="en-US" dirty="0" smtClean="0"/>
              <a:t>After you read, complete vocabulary development worksheet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you 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510539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Informational Text- Understanding Text Structures: A Magazine a link to “There will Come Soft Rains”</a:t>
            </a:r>
          </a:p>
          <a:p>
            <a:r>
              <a:rPr lang="en-US" dirty="0" smtClean="0"/>
              <a:t>Reading Skills</a:t>
            </a:r>
          </a:p>
          <a:p>
            <a:pPr lvl="1"/>
            <a:r>
              <a:rPr lang="en-US" dirty="0" smtClean="0"/>
              <a:t>Analyze text structures of a magazine article</a:t>
            </a:r>
          </a:p>
          <a:p>
            <a:r>
              <a:rPr lang="en-US" dirty="0" smtClean="0"/>
              <a:t>Reading Focus- Text Structures: Magazine</a:t>
            </a:r>
          </a:p>
          <a:p>
            <a:pPr lvl="1"/>
            <a:r>
              <a:rPr lang="en-US" dirty="0" smtClean="0"/>
              <a:t>The Cover- tells you the main headline by the art and lead headline title</a:t>
            </a:r>
          </a:p>
          <a:p>
            <a:pPr lvl="1"/>
            <a:r>
              <a:rPr lang="en-US" dirty="0" smtClean="0"/>
              <a:t>The Contents Page- usually found within the 1</a:t>
            </a:r>
            <a:r>
              <a:rPr lang="en-US" baseline="30000" dirty="0" smtClean="0"/>
              <a:t>st</a:t>
            </a:r>
            <a:r>
              <a:rPr lang="en-US" dirty="0" smtClean="0"/>
              <a:t> few pages</a:t>
            </a:r>
          </a:p>
          <a:p>
            <a:pPr lvl="1"/>
            <a:r>
              <a:rPr lang="en-US" dirty="0" smtClean="0"/>
              <a:t>Title- headings for magazine articles; usually cleverly worded to get your attention</a:t>
            </a:r>
          </a:p>
          <a:p>
            <a:pPr lvl="1"/>
            <a:r>
              <a:rPr lang="en-US" dirty="0" smtClean="0"/>
              <a:t>A Subtitle- a secondary title  that tells you more about the article</a:t>
            </a:r>
          </a:p>
          <a:p>
            <a:pPr lvl="1"/>
            <a:r>
              <a:rPr lang="en-US" dirty="0" smtClean="0"/>
              <a:t>Illustrations- contains art or photographs that help explain the text</a:t>
            </a:r>
          </a:p>
          <a:p>
            <a:pPr lvl="1"/>
            <a:r>
              <a:rPr lang="en-US" dirty="0" smtClean="0"/>
              <a:t>Captions- used to explain illustrations</a:t>
            </a:r>
          </a:p>
          <a:p>
            <a:pPr lvl="1"/>
            <a:r>
              <a:rPr lang="en-US" dirty="0" smtClean="0"/>
              <a:t>Sidebars- short articles set off within the main article that focus on a topic related to the main story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“Destination: Mars” pg. 277-278</a:t>
            </a:r>
          </a:p>
          <a:p>
            <a:r>
              <a:rPr lang="en-US" dirty="0" smtClean="0"/>
              <a:t>After you read, complete 1-5 under Constructed Response on pg. 279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you 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510539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“The Circuit”  by Francisco Jimenez</a:t>
            </a:r>
          </a:p>
          <a:p>
            <a:r>
              <a:rPr lang="en-US" dirty="0" smtClean="0"/>
              <a:t>About the Author</a:t>
            </a:r>
          </a:p>
          <a:p>
            <a:pPr lvl="1"/>
            <a:r>
              <a:rPr lang="en-US" dirty="0" smtClean="0"/>
              <a:t>Born in Mexico and raised in the US; starting working in fields at a young age; has won several awards for his short stories</a:t>
            </a:r>
          </a:p>
          <a:p>
            <a:r>
              <a:rPr lang="en-US" dirty="0" smtClean="0"/>
              <a:t>Literary &amp; Reading Skills</a:t>
            </a:r>
          </a:p>
          <a:p>
            <a:pPr lvl="1"/>
            <a:r>
              <a:rPr lang="en-US" dirty="0" smtClean="0"/>
              <a:t>Analyze tone and setting; make inferences</a:t>
            </a:r>
          </a:p>
          <a:p>
            <a:r>
              <a:rPr lang="en-US" dirty="0" smtClean="0"/>
              <a:t>Literary Focus- Tone</a:t>
            </a:r>
          </a:p>
          <a:p>
            <a:pPr lvl="1"/>
            <a:r>
              <a:rPr lang="en-US" dirty="0" smtClean="0"/>
              <a:t>Tone- the way a writer feels about a  place or a character</a:t>
            </a:r>
          </a:p>
          <a:p>
            <a:r>
              <a:rPr lang="en-US" dirty="0" smtClean="0"/>
              <a:t>Reading Skills Focus- Making Inferences</a:t>
            </a:r>
          </a:p>
          <a:p>
            <a:pPr lvl="1"/>
            <a:r>
              <a:rPr lang="en-US" dirty="0" smtClean="0"/>
              <a:t>Inferences- educated guesses based on clues in the story</a:t>
            </a:r>
          </a:p>
          <a:p>
            <a:pPr lvl="1"/>
            <a:r>
              <a:rPr lang="en-US" dirty="0" smtClean="0"/>
              <a:t>As you read, stop at the open book signs to answer the questions to make inferences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Circuit- regular route of a person doing a certain job</a:t>
            </a:r>
          </a:p>
          <a:p>
            <a:r>
              <a:rPr lang="en-US" dirty="0" smtClean="0"/>
              <a:t>Detect- discover; notice</a:t>
            </a:r>
          </a:p>
          <a:p>
            <a:r>
              <a:rPr lang="en-US" dirty="0" smtClean="0"/>
              <a:t>Populated- lived in</a:t>
            </a:r>
          </a:p>
          <a:p>
            <a:r>
              <a:rPr lang="en-US" dirty="0" smtClean="0"/>
              <a:t>Drone- continuous buzzing sound</a:t>
            </a:r>
          </a:p>
          <a:p>
            <a:r>
              <a:rPr lang="en-US" dirty="0" smtClean="0"/>
              <a:t>Instinctively- automatically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Vocabulary Development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Babies respond to loud noises ____.</a:t>
            </a:r>
          </a:p>
          <a:p>
            <a:r>
              <a:rPr lang="en-US" dirty="0" smtClean="0"/>
              <a:t>Because of their keen sense of smell, dogs are often used to ___ dangers such as bombs.</a:t>
            </a:r>
          </a:p>
          <a:p>
            <a:r>
              <a:rPr lang="en-US" dirty="0" smtClean="0"/>
              <a:t>The mail carrier makes the same ___ every day.</a:t>
            </a:r>
          </a:p>
          <a:p>
            <a:r>
              <a:rPr lang="en-US" dirty="0" smtClean="0"/>
              <a:t>As we neared their hive, we heard the ___ of the bees.</a:t>
            </a:r>
          </a:p>
          <a:p>
            <a:r>
              <a:rPr lang="en-US" dirty="0" smtClean="0"/>
              <a:t>City neighborhoods are often heavily ____.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of Literature- 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1"/>
            <a:ext cx="8763000" cy="4800600"/>
          </a:xfrm>
        </p:spPr>
        <p:txBody>
          <a:bodyPr/>
          <a:lstStyle/>
          <a:p>
            <a:r>
              <a:rPr lang="en-US" dirty="0" smtClean="0"/>
              <a:t>Setting- where and when works of literature take place</a:t>
            </a:r>
          </a:p>
          <a:p>
            <a:r>
              <a:rPr lang="en-US" dirty="0" smtClean="0"/>
              <a:t>Customs in story have to fit the time and place</a:t>
            </a:r>
          </a:p>
          <a:p>
            <a:r>
              <a:rPr lang="en-US" dirty="0" smtClean="0"/>
              <a:t>Writers build believable settings by using descriptive language that appeal to our senses</a:t>
            </a:r>
          </a:p>
          <a:p>
            <a:r>
              <a:rPr lang="en-US" dirty="0" smtClean="0"/>
              <a:t>We rely on writers to make the setting feel real</a:t>
            </a:r>
          </a:p>
          <a:p>
            <a:r>
              <a:rPr lang="en-US" dirty="0" smtClean="0"/>
              <a:t>Setting may contribute to conflict</a:t>
            </a:r>
          </a:p>
          <a:p>
            <a:r>
              <a:rPr lang="en-US" dirty="0" smtClean="0"/>
              <a:t>Setting can play a key role in creating tone and mood or atmosphere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“The Circuit” pgs. 281-285</a:t>
            </a:r>
          </a:p>
          <a:p>
            <a:r>
              <a:rPr lang="en-US" dirty="0" smtClean="0"/>
              <a:t>As you read, complete worksheets</a:t>
            </a:r>
          </a:p>
          <a:p>
            <a:r>
              <a:rPr lang="en-US" dirty="0" smtClean="0"/>
              <a:t>After you read, complete vocabulary </a:t>
            </a:r>
            <a:r>
              <a:rPr lang="en-US" smtClean="0"/>
              <a:t>development worksheet</a:t>
            </a:r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you 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1"/>
            <a:ext cx="87630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Informational Texts- “Cesar Chavez” and “Picking Strawberries” links to “The Circuit</a:t>
            </a:r>
          </a:p>
          <a:p>
            <a:r>
              <a:rPr lang="en-US" dirty="0" smtClean="0"/>
              <a:t>Literary &amp; Reading Skills</a:t>
            </a:r>
          </a:p>
          <a:p>
            <a:pPr lvl="1"/>
            <a:r>
              <a:rPr lang="en-US" dirty="0" smtClean="0"/>
              <a:t>Analyze cause-and-effect article; draw inferences, draw conclusions, and make generalizations</a:t>
            </a:r>
          </a:p>
          <a:p>
            <a:r>
              <a:rPr lang="en-US" dirty="0" smtClean="0"/>
              <a:t>Reading Focus-Text Structure: Cause-and Effect &amp; Drawing Inferences</a:t>
            </a:r>
          </a:p>
          <a:p>
            <a:pPr lvl="1"/>
            <a:r>
              <a:rPr lang="en-US" dirty="0" smtClean="0"/>
              <a:t>Cause- the reasons for the action or reaction</a:t>
            </a:r>
          </a:p>
          <a:p>
            <a:pPr lvl="1"/>
            <a:r>
              <a:rPr lang="en-US" dirty="0" smtClean="0"/>
              <a:t>Effect- the reaction</a:t>
            </a:r>
          </a:p>
          <a:p>
            <a:pPr lvl="1"/>
            <a:r>
              <a:rPr lang="en-US" dirty="0" smtClean="0"/>
              <a:t>Inferences- making educated guesses based on the clues the writer gives or from personal experience</a:t>
            </a:r>
          </a:p>
          <a:p>
            <a:pPr lvl="1"/>
            <a:r>
              <a:rPr lang="en-US" dirty="0" smtClean="0"/>
              <a:t>Conclusion- final thought or judgment</a:t>
            </a:r>
          </a:p>
          <a:p>
            <a:pPr lvl="1"/>
            <a:r>
              <a:rPr lang="en-US" dirty="0" smtClean="0"/>
              <a:t>Generalization- broad statement that can be applied to many situations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Assignments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“Cesar Chavez” pg. 290-291 and “Picking Strawberries” pg. 295</a:t>
            </a:r>
          </a:p>
          <a:p>
            <a:r>
              <a:rPr lang="en-US" dirty="0" smtClean="0"/>
              <a:t>As you read, complete worksheets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you 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029199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Author Study readings- “Ray Bradbury Is On Fire”, “The Flying Machine”, “The Dragon”, “The Fog Horn”</a:t>
            </a:r>
          </a:p>
          <a:p>
            <a:r>
              <a:rPr lang="en-US" dirty="0" smtClean="0"/>
              <a:t>Literary &amp; Reading Skills</a:t>
            </a:r>
          </a:p>
          <a:p>
            <a:pPr lvl="1"/>
            <a:r>
              <a:rPr lang="en-US" dirty="0" smtClean="0"/>
              <a:t>Recognize a writer’s message; make generalizations</a:t>
            </a:r>
          </a:p>
          <a:p>
            <a:r>
              <a:rPr lang="en-US" dirty="0" smtClean="0"/>
              <a:t>Literary Focus- A Writer’s Messages</a:t>
            </a:r>
          </a:p>
          <a:p>
            <a:pPr lvl="1"/>
            <a:r>
              <a:rPr lang="en-US" dirty="0" smtClean="0"/>
              <a:t>Like old fables; contain a powerful message or lesson</a:t>
            </a:r>
          </a:p>
          <a:p>
            <a:pPr lvl="1"/>
            <a:r>
              <a:rPr lang="en-US" dirty="0" smtClean="0"/>
              <a:t>Key elements of Bradbury’s Stories- </a:t>
            </a:r>
          </a:p>
          <a:p>
            <a:pPr lvl="2"/>
            <a:r>
              <a:rPr lang="en-US" dirty="0" smtClean="0"/>
              <a:t>Settings are strange, mysterious places</a:t>
            </a:r>
          </a:p>
          <a:p>
            <a:pPr lvl="2"/>
            <a:r>
              <a:rPr lang="en-US" dirty="0" smtClean="0"/>
              <a:t>Plots are often built around conflicts between characters and powerful forces</a:t>
            </a:r>
          </a:p>
          <a:p>
            <a:pPr lvl="2"/>
            <a:r>
              <a:rPr lang="en-US" dirty="0" smtClean="0"/>
              <a:t>Messages often focus on our fascination with and fear of technology</a:t>
            </a:r>
          </a:p>
          <a:p>
            <a:r>
              <a:rPr lang="en-US" dirty="0" smtClean="0"/>
              <a:t>Reading Skills Focus- Making Generalizations</a:t>
            </a:r>
          </a:p>
          <a:p>
            <a:pPr lvl="1"/>
            <a:r>
              <a:rPr lang="en-US" dirty="0" smtClean="0"/>
              <a:t>Generalization- a broad statement about something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Author Study readings- “Ray Bradbury Is On Fire”, “The Flying Machine”, “The Dragon”, “The Fog Horn</a:t>
            </a:r>
            <a:r>
              <a:rPr lang="en-US" dirty="0" smtClean="0"/>
              <a:t>” pgs. 299-328</a:t>
            </a:r>
          </a:p>
          <a:p>
            <a:r>
              <a:rPr lang="en-US" dirty="0" smtClean="0"/>
              <a:t>As you read, complete </a:t>
            </a:r>
            <a:r>
              <a:rPr lang="en-US" smtClean="0"/>
              <a:t>message chart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you 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1053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“In Trouble” from </a:t>
            </a:r>
            <a:r>
              <a:rPr lang="en-US" dirty="0" err="1" smtClean="0"/>
              <a:t>Woodsong</a:t>
            </a:r>
            <a:r>
              <a:rPr lang="en-US" dirty="0" smtClean="0"/>
              <a:t> by Gary Paulsen</a:t>
            </a:r>
          </a:p>
          <a:p>
            <a:r>
              <a:rPr lang="en-US" dirty="0" smtClean="0"/>
              <a:t>About the Author</a:t>
            </a:r>
          </a:p>
          <a:p>
            <a:pPr lvl="1"/>
            <a:r>
              <a:rPr lang="en-US" dirty="0" smtClean="0"/>
              <a:t>Moved a lot as a kid- lived all around the US because his father was an army officer; best known for adult novels; most popular novels- Hatchet and </a:t>
            </a:r>
            <a:r>
              <a:rPr lang="en-US" dirty="0" err="1" smtClean="0"/>
              <a:t>Dogsong</a:t>
            </a:r>
            <a:endParaRPr lang="en-US" dirty="0" smtClean="0"/>
          </a:p>
          <a:p>
            <a:r>
              <a:rPr lang="en-US" dirty="0" smtClean="0"/>
              <a:t>Background</a:t>
            </a:r>
          </a:p>
          <a:p>
            <a:pPr lvl="1"/>
            <a:r>
              <a:rPr lang="en-US" dirty="0" smtClean="0"/>
              <a:t>About his adventures with dogs; this selection is taken from his book </a:t>
            </a:r>
            <a:r>
              <a:rPr lang="en-US" dirty="0" err="1" smtClean="0"/>
              <a:t>Woodsong</a:t>
            </a:r>
            <a:r>
              <a:rPr lang="en-US" dirty="0" smtClean="0"/>
              <a:t>; earlier in the book, Paulsen tells about how he had been trapping coyotes and beaver in MN</a:t>
            </a:r>
          </a:p>
          <a:p>
            <a:r>
              <a:rPr lang="en-US" dirty="0" smtClean="0"/>
              <a:t>Literary &amp; Reading Skills</a:t>
            </a:r>
          </a:p>
          <a:p>
            <a:pPr lvl="1"/>
            <a:r>
              <a:rPr lang="en-US" dirty="0" smtClean="0"/>
              <a:t>Analyze setting and mood; visualize setting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you read,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105399"/>
          </a:xfrm>
        </p:spPr>
        <p:txBody>
          <a:bodyPr/>
          <a:lstStyle/>
          <a:p>
            <a:r>
              <a:rPr lang="en-US" dirty="0" smtClean="0"/>
              <a:t>Literary Focus- Setting</a:t>
            </a:r>
          </a:p>
          <a:p>
            <a:pPr lvl="1"/>
            <a:r>
              <a:rPr lang="en-US" dirty="0" smtClean="0"/>
              <a:t>Setting is often the 1</a:t>
            </a:r>
            <a:r>
              <a:rPr lang="en-US" baseline="30000" dirty="0" smtClean="0"/>
              <a:t>st</a:t>
            </a:r>
            <a:r>
              <a:rPr lang="en-US" dirty="0" smtClean="0"/>
              <a:t> thing the writer tells you about</a:t>
            </a:r>
          </a:p>
          <a:p>
            <a:pPr lvl="1"/>
            <a:r>
              <a:rPr lang="en-US" dirty="0" smtClean="0"/>
              <a:t>Setting puts you in a specific time and place</a:t>
            </a:r>
          </a:p>
          <a:p>
            <a:pPr lvl="1"/>
            <a:r>
              <a:rPr lang="en-US" dirty="0" smtClean="0"/>
              <a:t>Setting affects the mood or feeling of the story</a:t>
            </a:r>
          </a:p>
          <a:p>
            <a:pPr lvl="1"/>
            <a:r>
              <a:rPr lang="en-US" dirty="0" smtClean="0"/>
              <a:t>Setting can play an active role in the plot</a:t>
            </a:r>
          </a:p>
          <a:p>
            <a:r>
              <a:rPr lang="en-US" dirty="0" smtClean="0"/>
              <a:t>Reading Skills Focus- Visualizing Setting</a:t>
            </a:r>
          </a:p>
          <a:p>
            <a:pPr lvl="1"/>
            <a:r>
              <a:rPr lang="en-US" dirty="0" smtClean="0"/>
              <a:t>You need to use your imagination to visualize setting with the descriptions the writer is using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Steeped- filled with</a:t>
            </a:r>
          </a:p>
          <a:p>
            <a:r>
              <a:rPr lang="en-US" dirty="0" smtClean="0"/>
              <a:t>Alleviate- relieve</a:t>
            </a:r>
          </a:p>
          <a:p>
            <a:r>
              <a:rPr lang="en-US" dirty="0" smtClean="0"/>
              <a:t>Contention- conflict</a:t>
            </a:r>
          </a:p>
          <a:p>
            <a:r>
              <a:rPr lang="en-US" dirty="0" smtClean="0"/>
              <a:t>Exaltation- great joy</a:t>
            </a:r>
          </a:p>
          <a:p>
            <a:r>
              <a:rPr lang="en-US" dirty="0" smtClean="0"/>
              <a:t>Chagrin- </a:t>
            </a:r>
            <a:r>
              <a:rPr lang="en-US" dirty="0" err="1" smtClean="0"/>
              <a:t>embarassment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Vocabulary Development Practice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1- Steeped</a:t>
            </a:r>
          </a:p>
          <a:p>
            <a:r>
              <a:rPr lang="en-US" dirty="0" smtClean="0"/>
              <a:t>2- Alleviate</a:t>
            </a:r>
          </a:p>
          <a:p>
            <a:r>
              <a:rPr lang="en-US" dirty="0" smtClean="0"/>
              <a:t>3- Contention</a:t>
            </a:r>
          </a:p>
          <a:p>
            <a:r>
              <a:rPr lang="en-US" dirty="0" smtClean="0"/>
              <a:t>4- Exaltation</a:t>
            </a:r>
          </a:p>
          <a:p>
            <a:r>
              <a:rPr lang="en-US" dirty="0" smtClean="0"/>
              <a:t>5- Chagrin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A. Delight</a:t>
            </a:r>
          </a:p>
          <a:p>
            <a:r>
              <a:rPr lang="en-US" dirty="0" smtClean="0"/>
              <a:t>B. Conflict</a:t>
            </a:r>
          </a:p>
          <a:p>
            <a:r>
              <a:rPr lang="en-US" dirty="0" smtClean="0"/>
              <a:t>C. Relieve</a:t>
            </a:r>
          </a:p>
          <a:p>
            <a:r>
              <a:rPr lang="en-US" dirty="0" smtClean="0"/>
              <a:t>D. Drenched</a:t>
            </a:r>
          </a:p>
          <a:p>
            <a:r>
              <a:rPr lang="en-US" dirty="0" smtClean="0"/>
              <a:t>E. </a:t>
            </a:r>
            <a:r>
              <a:rPr lang="en-US" dirty="0" err="1" smtClean="0"/>
              <a:t>Embarassment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Assignment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“In Trouble” pgs. 251-257</a:t>
            </a:r>
          </a:p>
          <a:p>
            <a:r>
              <a:rPr lang="en-US" dirty="0" smtClean="0"/>
              <a:t>As you read, complete worksheets</a:t>
            </a:r>
          </a:p>
          <a:p>
            <a:r>
              <a:rPr lang="en-US" dirty="0" smtClean="0"/>
              <a:t>After you read, complete vocabulary development worksheet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you 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Informational Text “Fast, Strong, and Friendly Too” a link to “In Trouble”</a:t>
            </a:r>
          </a:p>
          <a:p>
            <a:r>
              <a:rPr lang="en-US" dirty="0" smtClean="0"/>
              <a:t>Reading Skills- Analyze a comparison-contrast article</a:t>
            </a:r>
          </a:p>
          <a:p>
            <a:r>
              <a:rPr lang="en-US" dirty="0" smtClean="0"/>
              <a:t>Reading Focus- Text Structure: Comparison and Contrast</a:t>
            </a:r>
          </a:p>
          <a:p>
            <a:pPr lvl="1"/>
            <a:r>
              <a:rPr lang="en-US" dirty="0" smtClean="0"/>
              <a:t>Comparing- looking for similar features</a:t>
            </a:r>
          </a:p>
          <a:p>
            <a:pPr lvl="1"/>
            <a:r>
              <a:rPr lang="en-US" dirty="0" smtClean="0"/>
              <a:t>Contrasting- looking for different features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“Fast, Strong, and Friendly Too” pg. 261-262</a:t>
            </a:r>
          </a:p>
          <a:p>
            <a:r>
              <a:rPr lang="en-US" dirty="0" smtClean="0"/>
              <a:t>After you read, complete worksheet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9B7CB3BBE27CD4A872A8FA95C3323B7" ma:contentTypeVersion="0" ma:contentTypeDescription="Create a new document." ma:contentTypeScope="" ma:versionID="244acf3105764a033f7e4b2f6211269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5C3EFD5-0CB9-443E-AF0E-E3E0E055F050}"/>
</file>

<file path=customXml/itemProps2.xml><?xml version="1.0" encoding="utf-8"?>
<ds:datastoreItem xmlns:ds="http://schemas.openxmlformats.org/officeDocument/2006/customXml" ds:itemID="{DAEA0A13-7E50-4AD2-BD56-8E3DA7683788}"/>
</file>

<file path=customXml/itemProps3.xml><?xml version="1.0" encoding="utf-8"?>
<ds:datastoreItem xmlns:ds="http://schemas.openxmlformats.org/officeDocument/2006/customXml" ds:itemID="{42D65EEC-8BA8-4CE5-A57F-7EC11C2C37BC}"/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92</TotalTime>
  <Words>1197</Words>
  <Application>Microsoft Office PowerPoint</Application>
  <PresentationFormat>On-screen Show (4:3)</PresentationFormat>
  <Paragraphs>154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Module</vt:lpstr>
      <vt:lpstr>Collection 3- Being There</vt:lpstr>
      <vt:lpstr>Elements of Literature- Setting</vt:lpstr>
      <vt:lpstr>Before you read</vt:lpstr>
      <vt:lpstr>Before you read, cont.</vt:lpstr>
      <vt:lpstr>Vocabulary Development</vt:lpstr>
      <vt:lpstr>Vocabulary Development Practice</vt:lpstr>
      <vt:lpstr>Reading Assignment</vt:lpstr>
      <vt:lpstr>Before you read</vt:lpstr>
      <vt:lpstr>Reading Assignment</vt:lpstr>
      <vt:lpstr>Before you read</vt:lpstr>
      <vt:lpstr>Before you read, cont.</vt:lpstr>
      <vt:lpstr>Vocabulary Development</vt:lpstr>
      <vt:lpstr>Vocabulary Development Practice</vt:lpstr>
      <vt:lpstr>Reading Assignment</vt:lpstr>
      <vt:lpstr>Before you read</vt:lpstr>
      <vt:lpstr>Reading Assignment</vt:lpstr>
      <vt:lpstr>Before you read</vt:lpstr>
      <vt:lpstr>Vocabulary Development</vt:lpstr>
      <vt:lpstr>Vocabulary Development Practice</vt:lpstr>
      <vt:lpstr>Reading Assignment</vt:lpstr>
      <vt:lpstr>Before you read</vt:lpstr>
      <vt:lpstr>Reading Assignments</vt:lpstr>
      <vt:lpstr>Before you read</vt:lpstr>
      <vt:lpstr>Reading Assignment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Collection 3- Being There</dc:title>
  <dc:creator>Hanson School</dc:creator>
  <cp:lastModifiedBy>Hanson School</cp:lastModifiedBy>
  <cp:revision>14</cp:revision>
  <dcterms:created xsi:type="dcterms:W3CDTF">2011-04-29T13:56:08Z</dcterms:created>
  <dcterms:modified xsi:type="dcterms:W3CDTF">2011-05-02T18:44:24Z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0x010100A9B7CB3BBE27CD4A872A8FA95C3323B7</vt:lpwstr>
  </property>
</Properties>
</file>